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272" r:id="rId3"/>
    <p:sldId id="301" r:id="rId4"/>
    <p:sldId id="345" r:id="rId5"/>
    <p:sldId id="346" r:id="rId6"/>
    <p:sldId id="347" r:id="rId7"/>
    <p:sldId id="302" r:id="rId8"/>
    <p:sldId id="305" r:id="rId9"/>
    <p:sldId id="306" r:id="rId10"/>
    <p:sldId id="309" r:id="rId11"/>
    <p:sldId id="307" r:id="rId12"/>
    <p:sldId id="308" r:id="rId13"/>
    <p:sldId id="311" r:id="rId14"/>
    <p:sldId id="310" r:id="rId15"/>
    <p:sldId id="348" r:id="rId16"/>
    <p:sldId id="312" r:id="rId17"/>
    <p:sldId id="314" r:id="rId18"/>
    <p:sldId id="315" r:id="rId19"/>
    <p:sldId id="349" r:id="rId20"/>
    <p:sldId id="313" r:id="rId21"/>
    <p:sldId id="356" r:id="rId22"/>
    <p:sldId id="367" r:id="rId23"/>
    <p:sldId id="369" r:id="rId24"/>
    <p:sldId id="316" r:id="rId25"/>
    <p:sldId id="317" r:id="rId26"/>
    <p:sldId id="350" r:id="rId27"/>
    <p:sldId id="351" r:id="rId28"/>
    <p:sldId id="352" r:id="rId29"/>
    <p:sldId id="318" r:id="rId30"/>
    <p:sldId id="319" r:id="rId31"/>
    <p:sldId id="320" r:id="rId32"/>
    <p:sldId id="321" r:id="rId33"/>
    <p:sldId id="353" r:id="rId34"/>
    <p:sldId id="358" r:id="rId35"/>
    <p:sldId id="370" r:id="rId36"/>
    <p:sldId id="371" r:id="rId37"/>
    <p:sldId id="372" r:id="rId38"/>
    <p:sldId id="373" r:id="rId39"/>
    <p:sldId id="374" r:id="rId40"/>
    <p:sldId id="375" r:id="rId41"/>
    <p:sldId id="396" r:id="rId42"/>
    <p:sldId id="376" r:id="rId43"/>
    <p:sldId id="397" r:id="rId44"/>
    <p:sldId id="377" r:id="rId45"/>
    <p:sldId id="378" r:id="rId46"/>
    <p:sldId id="379" r:id="rId47"/>
    <p:sldId id="415" r:id="rId48"/>
    <p:sldId id="416" r:id="rId49"/>
    <p:sldId id="322" r:id="rId50"/>
    <p:sldId id="323" r:id="rId51"/>
    <p:sldId id="304" r:id="rId52"/>
    <p:sldId id="417" r:id="rId53"/>
    <p:sldId id="324" r:id="rId54"/>
    <p:sldId id="325" r:id="rId55"/>
    <p:sldId id="326" r:id="rId56"/>
    <p:sldId id="300" r:id="rId57"/>
    <p:sldId id="344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37D9D-FCC5-F079-8D1F-9807CE98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06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14F793-A95F-8485-F98C-05EAB2BCF783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8D51BA-348D-6144-B7C8-0CF03A57C43C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71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70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9</a:t>
            </a:r>
            <a:r>
              <a:rPr lang="ko-KR" altLang="en-US" dirty="0"/>
              <a:t>장 기계학습의 소개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chine learning function approx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84" y="2987459"/>
            <a:ext cx="3330907" cy="24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머신 러닝은 항상 입력을 받아서 출력하는 함수 </a:t>
            </a:r>
            <a:r>
              <a:rPr lang="en-US" altLang="ko-KR" dirty="0"/>
              <a:t>y=f(x)</a:t>
            </a:r>
            <a:r>
              <a:rPr lang="ko-KR" altLang="en-US" dirty="0"/>
              <a:t>를 학습한다고 생각할 수 있다</a:t>
            </a:r>
            <a:r>
              <a:rPr lang="en-US" altLang="ko-KR" dirty="0"/>
              <a:t>. (</a:t>
            </a:r>
            <a:r>
              <a:rPr lang="ko-KR" altLang="en-US" dirty="0"/>
              <a:t>함수 근사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10003" y="2728847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56826" y="2739208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-189131" y="2862375"/>
            <a:ext cx="2376264" cy="15121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우리는 함수를 학습합니다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" y="4232386"/>
            <a:ext cx="1678648" cy="256490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91880" y="3848100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17817" y="3874246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5203" y="6017718"/>
            <a:ext cx="730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머신 러닝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(machine learning)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==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 근사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(function approximation)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62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r>
              <a:rPr lang="en-US" altLang="ko-KR" dirty="0"/>
              <a:t>(features)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특징이란 우리가 학습 모델에게 공급하는 입력이다</a:t>
            </a:r>
            <a:r>
              <a:rPr lang="en-US" altLang="ko-KR" dirty="0"/>
              <a:t>. </a:t>
            </a:r>
            <a:r>
              <a:rPr lang="ko-KR" altLang="en-US" dirty="0"/>
              <a:t>가장 간단한 경우에는 입력 자체가 특징이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이메일에 “</a:t>
            </a:r>
            <a:r>
              <a:rPr lang="ko-KR" altLang="en-US" dirty="0" err="1"/>
              <a:t>검찰”이라는</a:t>
            </a:r>
            <a:r>
              <a:rPr lang="ko-KR" altLang="en-US" dirty="0"/>
              <a:t> 문자 포함 여부</a:t>
            </a:r>
            <a:r>
              <a:rPr lang="en-US" altLang="ko-KR" dirty="0"/>
              <a:t>( yes </a:t>
            </a:r>
            <a:r>
              <a:rPr lang="ko-KR" altLang="en-US" dirty="0"/>
              <a:t>또는 </a:t>
            </a:r>
            <a:r>
              <a:rPr lang="en-US" altLang="ko-KR" dirty="0"/>
              <a:t>no )</a:t>
            </a:r>
            <a:endParaRPr lang="ko-KR" altLang="en-US" dirty="0"/>
          </a:p>
          <a:p>
            <a:pPr lvl="1" fontAlgn="base"/>
            <a:r>
              <a:rPr lang="ko-KR" altLang="en-US" dirty="0"/>
              <a:t>이메일에 “광고”</a:t>
            </a:r>
            <a:r>
              <a:rPr lang="en-US" altLang="ko-KR" dirty="0"/>
              <a:t>, “</a:t>
            </a:r>
            <a:r>
              <a:rPr lang="ko-KR" altLang="en-US" dirty="0"/>
              <a:t>선물 </a:t>
            </a:r>
            <a:r>
              <a:rPr lang="ko-KR" altLang="en-US" dirty="0" err="1"/>
              <a:t>교환권”이나</a:t>
            </a:r>
            <a:r>
              <a:rPr lang="ko-KR" altLang="en-US" dirty="0"/>
              <a:t> “이벤트 당첨” 문자열 포함 여부</a:t>
            </a:r>
            <a:r>
              <a:rPr lang="en-US" altLang="ko-KR" dirty="0"/>
              <a:t>( yes </a:t>
            </a:r>
            <a:r>
              <a:rPr lang="ko-KR" altLang="en-US" dirty="0"/>
              <a:t>또는 </a:t>
            </a:r>
            <a:r>
              <a:rPr lang="en-US" altLang="ko-KR" dirty="0"/>
              <a:t>no )</a:t>
            </a:r>
            <a:endParaRPr lang="ko-KR" altLang="en-US" dirty="0"/>
          </a:p>
          <a:p>
            <a:pPr lvl="1" fontAlgn="base"/>
            <a:r>
              <a:rPr lang="ko-KR" altLang="en-US" dirty="0"/>
              <a:t>이메일의 제목이나 본문에 있는 ‘★’과 같은 특수 기호의 개수</a:t>
            </a:r>
            <a:r>
              <a:rPr lang="en-US" altLang="ko-KR" dirty="0"/>
              <a:t>( </a:t>
            </a:r>
            <a:r>
              <a:rPr lang="ko-KR" altLang="en-US" dirty="0"/>
              <a:t>정수 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…</a:t>
            </a:r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933785"/>
            <a:ext cx="6012160" cy="15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2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레이블과 샘플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  <a:r>
              <a:rPr lang="en-US" altLang="ko-KR" dirty="0"/>
              <a:t>(label)</a:t>
            </a:r>
          </a:p>
          <a:p>
            <a:pPr lvl="1"/>
            <a:r>
              <a:rPr lang="en-US" altLang="ko-KR" dirty="0"/>
              <a:t>y = f(X)</a:t>
            </a:r>
            <a:r>
              <a:rPr lang="ko-KR" altLang="en-US" dirty="0"/>
              <a:t>에서 </a:t>
            </a:r>
            <a:r>
              <a:rPr lang="en-US" altLang="ko-KR" dirty="0"/>
              <a:t>y </a:t>
            </a:r>
            <a:r>
              <a:rPr lang="ko-KR" altLang="en-US" dirty="0"/>
              <a:t>변수에 해당한다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예를 들어서 농작물의 향후 가격</a:t>
            </a:r>
            <a:r>
              <a:rPr lang="en-US" altLang="ko-KR" dirty="0"/>
              <a:t>, </a:t>
            </a:r>
            <a:r>
              <a:rPr lang="ko-KR" altLang="en-US" dirty="0"/>
              <a:t>사진에 표시되는 동물의 종류</a:t>
            </a:r>
            <a:r>
              <a:rPr lang="en-US" altLang="ko-KR" dirty="0"/>
              <a:t>, </a:t>
            </a:r>
            <a:r>
              <a:rPr lang="ko-KR" altLang="en-US" dirty="0"/>
              <a:t>동영상의 의미 등 무엇이든지 레이블이 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r>
              <a:rPr lang="ko-KR" altLang="en-US" dirty="0"/>
              <a:t>샘플</a:t>
            </a:r>
            <a:r>
              <a:rPr lang="en-US" altLang="ko-KR" dirty="0"/>
              <a:t>, </a:t>
            </a:r>
            <a:r>
              <a:rPr lang="ko-KR" altLang="en-US" dirty="0"/>
              <a:t>또는 예제</a:t>
            </a:r>
            <a:endParaRPr lang="en-US" altLang="ko-KR" dirty="0"/>
          </a:p>
          <a:p>
            <a:pPr lvl="1"/>
            <a:r>
              <a:rPr lang="ko-KR" altLang="en-US" dirty="0"/>
              <a:t>샘플은 머신 러닝에 주어지는 특정한 예이다</a:t>
            </a:r>
            <a:r>
              <a:rPr lang="en-US" altLang="ko-KR" dirty="0"/>
              <a:t>. y = f(X)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에 해당한다</a:t>
            </a:r>
            <a:r>
              <a:rPr lang="en-US" altLang="ko-KR" dirty="0"/>
              <a:t>. </a:t>
            </a:r>
            <a:r>
              <a:rPr lang="ko-KR" altLang="en-US" dirty="0"/>
              <a:t>레이블이 있는 샘플도 있고 레이블이 없는 샘플도 있다</a:t>
            </a:r>
            <a:r>
              <a:rPr lang="en-US" altLang="ko-KR" dirty="0"/>
              <a:t>. </a:t>
            </a:r>
            <a:r>
              <a:rPr lang="ko-KR" altLang="en-US" dirty="0"/>
              <a:t>지도 학습을 시키려면 레이블이 있어야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2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학습 데이터와 테스트 데이터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6480720" cy="202308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49080"/>
            <a:ext cx="5400600" cy="23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학습과 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학습</a:t>
            </a:r>
            <a:r>
              <a:rPr lang="en-US" altLang="ko-KR" dirty="0"/>
              <a:t>(learning)</a:t>
            </a:r>
            <a:r>
              <a:rPr lang="ko-KR" altLang="en-US" dirty="0"/>
              <a:t>은 모델을 만들거나 배우는 것을 의미한다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예측</a:t>
            </a:r>
            <a:r>
              <a:rPr lang="en-US" altLang="ko-KR" dirty="0"/>
              <a:t>(prediction)</a:t>
            </a:r>
            <a:r>
              <a:rPr lang="ko-KR" altLang="en-US" dirty="0"/>
              <a:t>은 학습된 모델을 레이블이 없는 샘플에 적용하는 것을 의미한다</a:t>
            </a:r>
            <a:r>
              <a:rPr lang="en-US" altLang="ko-KR" dirty="0"/>
              <a:t>. </a:t>
            </a:r>
            <a:r>
              <a:rPr lang="ko-KR" altLang="en-US" dirty="0"/>
              <a:t>즉 학습된 모델을 사용하여 유용한 예측</a:t>
            </a:r>
            <a:r>
              <a:rPr lang="en-US" altLang="ko-KR" dirty="0"/>
              <a:t>(y')</a:t>
            </a:r>
            <a:r>
              <a:rPr lang="ko-KR" altLang="en-US" dirty="0"/>
              <a:t>을 해내는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56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3839-C995-26FB-9981-541B435A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72983-2501-3649-BB22-5262C0272D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지도 학습은 정답을 알려주는 교사가 존재하는 학습 방법이다</a:t>
            </a:r>
            <a:r>
              <a:rPr lang="en-US" altLang="ko-KR" dirty="0"/>
              <a:t>. </a:t>
            </a:r>
            <a:r>
              <a:rPr lang="ko-KR" altLang="en-US" dirty="0"/>
              <a:t>크게 회귀와 분류로 나눌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5FC64-3759-8614-9677-DE0CC810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90" y="2348880"/>
            <a:ext cx="6880820" cy="3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회귀</a:t>
            </a:r>
            <a:r>
              <a:rPr lang="en-US" altLang="ko-KR" dirty="0"/>
              <a:t>( regression) : </a:t>
            </a:r>
            <a:r>
              <a:rPr lang="ko-KR" altLang="en-US" dirty="0"/>
              <a:t>회귀에서는 입력과 출력이 모두 실수이다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“사용자가 이 광고를 클릭할 확률이 얼마인가요</a:t>
            </a:r>
            <a:r>
              <a:rPr lang="en-US" altLang="ko-KR" dirty="0"/>
              <a:t>?”</a:t>
            </a:r>
            <a:endParaRPr lang="ko-KR" altLang="en-US" dirty="0"/>
          </a:p>
          <a:p>
            <a:pPr lvl="1" fontAlgn="base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6156176" cy="33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회귀는 실수 입력</a:t>
            </a:r>
            <a:r>
              <a:rPr lang="en-US" altLang="ko-KR" dirty="0"/>
              <a:t>(x)</a:t>
            </a:r>
            <a:r>
              <a:rPr lang="ko-KR" altLang="en-US" dirty="0"/>
              <a:t>과 실수 출력</a:t>
            </a:r>
            <a:r>
              <a:rPr lang="en-US" altLang="ko-KR" dirty="0"/>
              <a:t>(y)</a:t>
            </a:r>
            <a:r>
              <a:rPr lang="ko-KR" altLang="en-US" dirty="0"/>
              <a:t>이 주어질 때</a:t>
            </a:r>
            <a:r>
              <a:rPr lang="en-US" altLang="ko-KR" dirty="0"/>
              <a:t>, </a:t>
            </a:r>
            <a:r>
              <a:rPr lang="ko-KR" altLang="en-US" dirty="0"/>
              <a:t>입력에서 출력으로의 매핑 함수를 학습하는 것이라 할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20888"/>
            <a:ext cx="1990725" cy="676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08F83D-18C4-7F51-C767-30E6C2D2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69" y="3429000"/>
            <a:ext cx="6814914" cy="28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5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회귀의 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1A8099-FA23-0018-2D50-A329AC37C1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면적을 기반으로 특정 지역에 있는 아파트 가격을 예측하는 알고리즘을 생각해 보자</a:t>
            </a:r>
            <a:r>
              <a:rPr lang="en-US" altLang="ko-KR" dirty="0"/>
              <a:t>. </a:t>
            </a:r>
            <a:r>
              <a:rPr lang="ko-KR" altLang="en-US" dirty="0"/>
              <a:t>우리는 다음과 같이 면적에 따른 각 아파트의 가격을 그래프 위에 점으로 표시하고 점들을 최대한 가깝게 지나는 직선을 도출할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57F3AC-434B-565E-6531-1E296634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52936"/>
            <a:ext cx="5760640" cy="22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데이터가 더 많이 수집되면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1A8099-FA23-0018-2D50-A329AC37C1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직선의 기울기를 조절한다면 새로운 데이터도 포함시킬 수 있다</a:t>
            </a:r>
            <a:r>
              <a:rPr lang="en-US" altLang="ko-KR" dirty="0"/>
              <a:t>. </a:t>
            </a:r>
            <a:r>
              <a:rPr lang="ko-KR" altLang="en-US" dirty="0"/>
              <a:t>이것이 회귀에서의 학습이라고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C9E34-380E-F8A9-4BDD-73C916AF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768752" cy="22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6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머신 러닝의 개념과 역사를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지도 학습과 비지도 학습의 차이점을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분류의 개념을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회귀의 개념을 이해한다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분류</a:t>
            </a:r>
            <a:r>
              <a:rPr lang="en-US" altLang="ko-KR" dirty="0"/>
              <a:t>(classification): </a:t>
            </a:r>
            <a:r>
              <a:rPr lang="ko-KR" altLang="en-US" dirty="0"/>
              <a:t>입력을 두 개 이상의 레이블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으로 분할하는 것</a:t>
            </a:r>
            <a:endParaRPr lang="en-US" altLang="ko-KR" dirty="0"/>
          </a:p>
          <a:p>
            <a:pPr fontAlgn="base"/>
            <a:r>
              <a:rPr lang="ko-KR" altLang="en-US" dirty="0"/>
              <a:t>해당 모델을 학습시킬 때 우리는 레이블을 제공해야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60365"/>
            <a:ext cx="6686900" cy="28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7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 나왔던 식 </a:t>
            </a:r>
            <a:r>
              <a:rPr lang="en-US" altLang="ko-KR" dirty="0"/>
              <a:t>y = f(x)</a:t>
            </a:r>
            <a:r>
              <a:rPr lang="ko-KR" altLang="en-US" dirty="0"/>
              <a:t>에서 출력 </a:t>
            </a:r>
            <a:r>
              <a:rPr lang="en-US" altLang="ko-KR" dirty="0"/>
              <a:t>y</a:t>
            </a:r>
            <a:r>
              <a:rPr lang="ko-KR" altLang="en-US" dirty="0"/>
              <a:t>가 이산적</a:t>
            </a:r>
            <a:r>
              <a:rPr lang="en-US" altLang="ko-KR" dirty="0"/>
              <a:t>(discrete)</a:t>
            </a:r>
            <a:r>
              <a:rPr lang="ko-KR" altLang="en-US" dirty="0"/>
              <a:t>인 경우에 이것을 분류 문제</a:t>
            </a:r>
            <a:r>
              <a:rPr lang="en-US" altLang="ko-KR" dirty="0"/>
              <a:t>(</a:t>
            </a:r>
            <a:r>
              <a:rPr lang="ko-KR" altLang="en-US" dirty="0"/>
              <a:t>또는 인식 문제</a:t>
            </a:r>
            <a:r>
              <a:rPr lang="en-US" altLang="ko-KR" dirty="0"/>
              <a:t>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분류에서는 입력을 </a:t>
            </a:r>
            <a:r>
              <a:rPr lang="en-US" altLang="ko-KR" dirty="0"/>
              <a:t>2</a:t>
            </a:r>
            <a:r>
              <a:rPr lang="ko-KR" altLang="en-US" dirty="0"/>
              <a:t>개 이상의 클래스</a:t>
            </a:r>
            <a:r>
              <a:rPr lang="en-US" altLang="ko-KR" dirty="0"/>
              <a:t>(</a:t>
            </a:r>
            <a:r>
              <a:rPr lang="ko-KR" altLang="en-US" dirty="0"/>
              <a:t>부류</a:t>
            </a:r>
            <a:r>
              <a:rPr lang="en-US" altLang="ko-KR" dirty="0"/>
              <a:t>)</a:t>
            </a:r>
            <a:r>
              <a:rPr lang="ko-KR" altLang="en-US" dirty="0"/>
              <a:t>로 나누는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사진을 보고 “강아지”</a:t>
            </a:r>
            <a:r>
              <a:rPr lang="en-US" altLang="ko-KR" dirty="0"/>
              <a:t>, </a:t>
            </a:r>
            <a:r>
              <a:rPr lang="ko-KR" altLang="en-US" dirty="0"/>
              <a:t>또는 “</a:t>
            </a:r>
            <a:r>
              <a:rPr lang="ko-KR" altLang="en-US" dirty="0" err="1"/>
              <a:t>고양이”로</a:t>
            </a:r>
            <a:r>
              <a:rPr lang="ko-KR" altLang="en-US" dirty="0"/>
              <a:t> 분류하는 것도 분류 문제이다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B9A0-0A03-4632-B0A0-21ECFBC6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43300"/>
            <a:ext cx="3590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u="none" strike="noStrike" baseline="0" dirty="0">
                <a:latin typeface="SandSm"/>
              </a:rPr>
              <a:t>많은 과일로 채워진 과일 바구니를 보고</a:t>
            </a:r>
            <a:r>
              <a:rPr lang="en-US" altLang="ko-KR" b="0" i="0" u="none" strike="noStrike" baseline="0" dirty="0">
                <a:latin typeface="SandSm"/>
              </a:rPr>
              <a:t>, </a:t>
            </a:r>
            <a:r>
              <a:rPr lang="ko-KR" altLang="en-US" b="0" i="0" u="none" strike="noStrike" baseline="0" dirty="0">
                <a:latin typeface="SandSm"/>
              </a:rPr>
              <a:t>프로그램이 바나나</a:t>
            </a:r>
            <a:r>
              <a:rPr lang="en-US" altLang="ko-KR" b="0" i="0" u="none" strike="noStrike" baseline="0" dirty="0">
                <a:latin typeface="SandSm"/>
              </a:rPr>
              <a:t>, </a:t>
            </a:r>
            <a:r>
              <a:rPr lang="ko-KR" altLang="en-US" b="0" i="0" u="none" strike="noStrike" baseline="0" dirty="0">
                <a:latin typeface="SandSm"/>
              </a:rPr>
              <a:t>오렌지와 같은 올바른 레이블을 예측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9E866-14AB-49D7-B825-23ED26D9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2571750"/>
            <a:ext cx="66103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56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분류를 수행하기 위한 일반적인 알고리즘에는 신경망</a:t>
            </a:r>
            <a:r>
              <a:rPr lang="en-US" altLang="ko-KR" dirty="0"/>
              <a:t>, </a:t>
            </a:r>
            <a:r>
              <a:rPr lang="en-US" altLang="ko-KR" dirty="0" err="1"/>
              <a:t>kNN</a:t>
            </a:r>
            <a:r>
              <a:rPr lang="en-US" altLang="ko-KR" dirty="0"/>
              <a:t>(k-nearest neighbor), SVM(Support Vector Machine), </a:t>
            </a:r>
            <a:r>
              <a:rPr lang="ko-KR" altLang="en-US" dirty="0"/>
              <a:t>의사 결정 트리 등이 포함된다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55D2B-A995-4286-B523-330531DC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878987" cy="25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8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앞에 나왔던 식 </a:t>
            </a:r>
            <a:r>
              <a:rPr lang="en-US" altLang="ko-KR" dirty="0"/>
              <a:t>y = f(x)</a:t>
            </a:r>
            <a:r>
              <a:rPr lang="ko-KR" altLang="en-US" dirty="0"/>
              <a:t>에서 출력 </a:t>
            </a:r>
            <a:r>
              <a:rPr lang="en-US" altLang="ko-KR" dirty="0"/>
              <a:t>y</a:t>
            </a:r>
            <a:r>
              <a:rPr lang="ko-KR" altLang="en-US" dirty="0"/>
              <a:t>가 이산적</a:t>
            </a:r>
            <a:r>
              <a:rPr lang="en-US" altLang="ko-KR" dirty="0"/>
              <a:t>(discrete)</a:t>
            </a:r>
            <a:r>
              <a:rPr lang="ko-KR" altLang="en-US" dirty="0"/>
              <a:t>인 경우에 이것을 분류 문제</a:t>
            </a:r>
            <a:r>
              <a:rPr lang="en-US" altLang="ko-KR" dirty="0"/>
              <a:t>(</a:t>
            </a:r>
            <a:r>
              <a:rPr lang="ko-KR" altLang="en-US" dirty="0"/>
              <a:t>또는 인식 문제</a:t>
            </a:r>
            <a:r>
              <a:rPr lang="en-US" altLang="ko-KR" dirty="0"/>
              <a:t>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분류에서는 입력을 </a:t>
            </a:r>
            <a:r>
              <a:rPr lang="en-US" altLang="ko-KR" dirty="0"/>
              <a:t>2</a:t>
            </a:r>
            <a:r>
              <a:rPr lang="ko-KR" altLang="en-US" dirty="0"/>
              <a:t>개 이상의 클래스로 나누는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3" b="6725"/>
          <a:stretch/>
        </p:blipFill>
        <p:spPr>
          <a:xfrm>
            <a:off x="1403648" y="3284984"/>
            <a:ext cx="5774443" cy="27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8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분류는 지도 학습의 형태로 이루어지는 것이 일반적이다</a:t>
            </a:r>
            <a:r>
              <a:rPr lang="en-US" altLang="ko-KR" dirty="0"/>
              <a:t>.</a:t>
            </a:r>
          </a:p>
          <a:p>
            <a:pPr fontAlgn="base"/>
            <a:r>
              <a:rPr lang="ko-KR" altLang="en-US" dirty="0"/>
              <a:t>분류를 수행하기 위한 일반적인 알고리즘에는 신경망</a:t>
            </a:r>
            <a:r>
              <a:rPr lang="en-US" altLang="ko-KR" dirty="0"/>
              <a:t>, </a:t>
            </a:r>
            <a:r>
              <a:rPr lang="en-US" altLang="ko-KR" dirty="0" err="1"/>
              <a:t>kNN</a:t>
            </a:r>
            <a:r>
              <a:rPr lang="en-US" altLang="ko-KR" dirty="0"/>
              <a:t>(k-nearest neighbor), SVM(Support Vector Machine), </a:t>
            </a:r>
            <a:r>
              <a:rPr lang="ko-KR" altLang="en-US" dirty="0"/>
              <a:t>의사 결정 트리 등이 포함된다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b="8356"/>
          <a:stretch/>
        </p:blipFill>
        <p:spPr>
          <a:xfrm>
            <a:off x="1340976" y="3431704"/>
            <a:ext cx="669674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8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D5BD-658D-AA4D-B39F-E8A7B29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티처블</a:t>
            </a:r>
            <a:r>
              <a:rPr lang="ko-KR" altLang="en-US" dirty="0"/>
              <a:t> 머신 이용하여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BB2C2-2EE6-480B-A5DE-D1B5FA546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사진을 분류하기 위하여 ”</a:t>
            </a:r>
            <a:r>
              <a:rPr lang="en-US" altLang="ko-KR" dirty="0"/>
              <a:t>Image Project"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9FAC43-E975-522F-9F5B-3CC2E950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6797984">
            <a:extLst>
              <a:ext uri="{FF2B5EF4-FFF2-40B4-BE49-F238E27FC236}">
                <a16:creationId xmlns:a16="http://schemas.microsoft.com/office/drawing/2014/main" id="{7DE85DF0-E692-7F97-67F0-9310787D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273784"/>
            <a:ext cx="6552728" cy="38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D5BD-658D-AA4D-B39F-E8A7B29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티처블</a:t>
            </a:r>
            <a:r>
              <a:rPr lang="ko-KR" altLang="en-US" dirty="0"/>
              <a:t> 머신 이용하여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BB2C2-2EE6-480B-A5DE-D1B5FA546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강아지 이미지 </a:t>
            </a:r>
            <a:r>
              <a:rPr lang="en-US" altLang="ko-KR" dirty="0"/>
              <a:t>3</a:t>
            </a:r>
            <a:r>
              <a:rPr lang="ko-KR" altLang="en-US" dirty="0"/>
              <a:t>개와 고양이 이미지 </a:t>
            </a:r>
            <a:r>
              <a:rPr lang="en-US" altLang="ko-KR" dirty="0"/>
              <a:t>3</a:t>
            </a:r>
            <a:r>
              <a:rPr lang="ko-KR" altLang="en-US" dirty="0"/>
              <a:t>개를 준비하여서 학습하고 분류해보자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9FAC43-E975-522F-9F5B-3CC2E950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1F62BFD-38ED-7F7C-4E80-F98618F47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66822752">
            <a:extLst>
              <a:ext uri="{FF2B5EF4-FFF2-40B4-BE49-F238E27FC236}">
                <a16:creationId xmlns:a16="http://schemas.microsoft.com/office/drawing/2014/main" id="{908571F5-B0CF-2F92-FC25-231D65C6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624736" cy="386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04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D5BD-658D-AA4D-B39F-E8A7B29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티처블</a:t>
            </a:r>
            <a:r>
              <a:rPr lang="ko-KR" altLang="en-US" dirty="0"/>
              <a:t> 머신 이용하여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BB2C2-2EE6-480B-A5DE-D1B5FA546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시스템을 학습시키려면 위의 화면에서 ”</a:t>
            </a:r>
            <a:r>
              <a:rPr lang="en-US" altLang="ko-KR" dirty="0"/>
              <a:t>Train Model" </a:t>
            </a:r>
            <a:r>
              <a:rPr lang="ko-KR" altLang="en-US" dirty="0"/>
              <a:t>버튼을 누른다</a:t>
            </a:r>
            <a:r>
              <a:rPr lang="en-US" altLang="ko-KR" dirty="0"/>
              <a:t>. </a:t>
            </a:r>
            <a:r>
              <a:rPr lang="ko-KR" altLang="en-US" dirty="0"/>
              <a:t>우리는 새로운 파일을 하나 다운로드하여서 테스트해보자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9FAC43-E975-522F-9F5B-3CC2E950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1F62BFD-38ED-7F7C-4E80-F98618F47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3BCB8D-0536-7F0F-490E-CA25BBDE7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66830600">
            <a:extLst>
              <a:ext uri="{FF2B5EF4-FFF2-40B4-BE49-F238E27FC236}">
                <a16:creationId xmlns:a16="http://schemas.microsoft.com/office/drawing/2014/main" id="{6BFBD4AC-13D8-D843-D159-805EFCDA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2348880"/>
            <a:ext cx="6264696" cy="36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2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(unsupervised Learning)</a:t>
            </a:r>
            <a:r>
              <a:rPr lang="ko-KR" altLang="en-US" dirty="0"/>
              <a:t>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식 </a:t>
            </a:r>
            <a:r>
              <a:rPr lang="en-US" altLang="ko-KR" dirty="0"/>
              <a:t>y = f(x)</a:t>
            </a:r>
            <a:r>
              <a:rPr lang="ko-KR" altLang="en-US" dirty="0"/>
              <a:t>에서 레이블 </a:t>
            </a:r>
            <a:r>
              <a:rPr lang="en-US" altLang="ko-KR" dirty="0"/>
              <a:t>y</a:t>
            </a:r>
            <a:r>
              <a:rPr lang="ko-KR" altLang="en-US" dirty="0"/>
              <a:t>가 주어지지 않는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데이터들의 상관도를 분석하여 유사한 데이터들을 모을 수는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"/>
          <a:stretch/>
        </p:blipFill>
        <p:spPr>
          <a:xfrm>
            <a:off x="1547664" y="3645024"/>
            <a:ext cx="58873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7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현재의 컴퓨터는 스스로 학습할 수 없기 때문에 우리가 컴퓨터에게 어떤 작업을 시키려면 반드시 프로그램을 작성하여 작업을 지시하여야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컴퓨터가 스스로 학습할 수 있다면 컴퓨터는 프로그램 없이도 여러 가지 일을 할 수 있을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>
          <a:xfrm>
            <a:off x="1187624" y="3645024"/>
            <a:ext cx="630019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대표적인 비지도 학습이 </a:t>
            </a:r>
            <a:r>
              <a:rPr lang="ko-KR" altLang="en-US" dirty="0" err="1"/>
              <a:t>클러스터링</a:t>
            </a:r>
            <a:r>
              <a:rPr lang="en-US" altLang="ko-KR" dirty="0"/>
              <a:t>(</a:t>
            </a:r>
            <a:r>
              <a:rPr lang="ko-KR" altLang="en-US" dirty="0"/>
              <a:t>군집화</a:t>
            </a:r>
            <a:r>
              <a:rPr lang="en-US" altLang="ko-KR" dirty="0"/>
              <a:t>, clustering)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클러스터링이란 </a:t>
            </a:r>
            <a:r>
              <a:rPr lang="ko-KR" altLang="en-US" dirty="0" err="1"/>
              <a:t>데이터간</a:t>
            </a:r>
            <a:r>
              <a:rPr lang="ko-KR" altLang="en-US" dirty="0"/>
              <a:t> 거리를 계산하여서 입력을 몇 개의 그룹으로 나누는 방법이다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>
          <a:xfrm>
            <a:off x="971600" y="2996953"/>
            <a:ext cx="67322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3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  <a:r>
              <a:rPr lang="en-US" altLang="ko-KR" dirty="0"/>
              <a:t>(Reinforcement Learning)</a:t>
            </a:r>
            <a:r>
              <a:rPr lang="ko-KR" altLang="en-US" dirty="0"/>
              <a:t>에서는 컴퓨터가 어떤 행동을 취할 때마다 외부에서 처벌이나 보상이 주어진다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b="4695"/>
          <a:stretch/>
        </p:blipFill>
        <p:spPr>
          <a:xfrm>
            <a:off x="1907704" y="2564905"/>
            <a:ext cx="464400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알파고</a:t>
            </a:r>
            <a:r>
              <a:rPr lang="ko-KR" altLang="en-US" dirty="0"/>
              <a:t> 최종 버전도 강화 학습 사용</a:t>
            </a:r>
            <a:endParaRPr lang="en-US" altLang="ko-KR" dirty="0"/>
          </a:p>
          <a:p>
            <a:r>
              <a:rPr lang="ko-KR" altLang="en-US" dirty="0"/>
              <a:t>게임에서 많이 사용된다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Frozen Lake).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b="7669"/>
          <a:stretch/>
        </p:blipFill>
        <p:spPr>
          <a:xfrm>
            <a:off x="1979712" y="3169532"/>
            <a:ext cx="48600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47303-C8B5-E824-1BDB-0F84A59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학습의 어려운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3C41C-DCE6-E529-36DC-74488B3FF3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학습에서 어려운 점은 컴퓨터가 행동을 취했다고 해서 그 결과가 즉시 나타나지 않을 수도 있다는 점이다</a:t>
            </a:r>
            <a:r>
              <a:rPr lang="en-US" altLang="ko-KR" dirty="0"/>
              <a:t>. </a:t>
            </a:r>
            <a:r>
              <a:rPr lang="ko-KR" altLang="en-US" dirty="0"/>
              <a:t>이것을 “지연 보상” 문제라고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8D5323-DF27-29AB-18FF-BB8F9345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13" y="2564904"/>
            <a:ext cx="5578574" cy="31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과정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1E6025-4785-47A8-B326-A13E15FDB4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190750"/>
            <a:ext cx="7762875" cy="3314700"/>
          </a:xfrm>
        </p:spPr>
      </p:pic>
    </p:spTree>
    <p:extLst>
      <p:ext uri="{BB962C8B-B14F-4D97-AF65-F5344CB8AC3E}">
        <p14:creationId xmlns:p14="http://schemas.microsoft.com/office/powerpoint/2010/main" val="3425311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음료수가 콜라인지 주스인지를 판별하는 시스템을 만들어 달라는 요청을 받았다고 가정하자</a:t>
            </a:r>
            <a:r>
              <a:rPr lang="en-US" altLang="ko-KR" dirty="0"/>
              <a:t>. </a:t>
            </a:r>
            <a:r>
              <a:rPr lang="ko-KR" altLang="en-US" dirty="0" err="1"/>
              <a:t>머신러닝에서는</a:t>
            </a:r>
            <a:r>
              <a:rPr lang="ko-KR" altLang="en-US" dirty="0"/>
              <a:t> 이러한 시스템을 </a:t>
            </a:r>
            <a:r>
              <a:rPr lang="en-US" altLang="ko-KR" dirty="0"/>
              <a:t>"</a:t>
            </a:r>
            <a:r>
              <a:rPr lang="ko-KR" altLang="en-US" dirty="0"/>
              <a:t>모델</a:t>
            </a:r>
            <a:r>
              <a:rPr lang="en-US" altLang="ko-KR" dirty="0"/>
              <a:t>(model)"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ko-KR" altLang="en-US" dirty="0"/>
              <a:t>이 모델은 </a:t>
            </a:r>
            <a:r>
              <a:rPr lang="en-US" altLang="ko-KR" dirty="0"/>
              <a:t>"</a:t>
            </a:r>
            <a:r>
              <a:rPr lang="ko-KR" altLang="en-US" dirty="0"/>
              <a:t>학습</a:t>
            </a:r>
            <a:r>
              <a:rPr lang="en-US" altLang="ko-KR" dirty="0"/>
              <a:t>(train)"</a:t>
            </a:r>
            <a:r>
              <a:rPr lang="ko-KR" altLang="en-US" dirty="0"/>
              <a:t>이라는 과정을 통해 생성된다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4B7BA6-E8A0-4906-BE14-C77D026E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96952"/>
            <a:ext cx="5829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특징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색상</a:t>
            </a:r>
            <a:r>
              <a:rPr lang="en-US" altLang="ko-KR" dirty="0"/>
              <a:t>(</a:t>
            </a:r>
            <a:r>
              <a:rPr lang="ko-KR" altLang="en-US" dirty="0"/>
              <a:t>파장</a:t>
            </a:r>
            <a:r>
              <a:rPr lang="en-US" altLang="ko-KR" dirty="0"/>
              <a:t>)</a:t>
            </a:r>
            <a:r>
              <a:rPr lang="ko-KR" altLang="en-US" dirty="0"/>
              <a:t>과 산성도</a:t>
            </a:r>
            <a:r>
              <a:rPr lang="en-US" altLang="ko-KR" dirty="0"/>
              <a:t>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의 두 가지를 선택하도록 하자</a:t>
            </a:r>
            <a:r>
              <a:rPr lang="en-US" altLang="ko-KR" dirty="0"/>
              <a:t>. </a:t>
            </a:r>
            <a:r>
              <a:rPr lang="ko-KR" altLang="en-US" dirty="0"/>
              <a:t>우리는 이 두 가지 요소만으로 구별할 수 있기를 희망한다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en-US" altLang="ko-KR" dirty="0"/>
              <a:t>"</a:t>
            </a:r>
            <a:r>
              <a:rPr lang="ko-KR" altLang="en-US" dirty="0"/>
              <a:t>특징</a:t>
            </a:r>
            <a:r>
              <a:rPr lang="en-US" altLang="ko-KR" dirty="0"/>
              <a:t>(feature)"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7" name="_x97437232" descr="EMB00001cd032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048672" cy="323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4190C0-D3EE-45C7-9143-28F6EAB88A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88840"/>
            <a:ext cx="6600825" cy="1657350"/>
          </a:xfrm>
        </p:spPr>
      </p:pic>
    </p:spTree>
    <p:extLst>
      <p:ext uri="{BB962C8B-B14F-4D97-AF65-F5344CB8AC3E}">
        <p14:creationId xmlns:p14="http://schemas.microsoft.com/office/powerpoint/2010/main" val="262996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구조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BD4172-BBA2-4DCC-80A7-658B63D30D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2060848"/>
            <a:ext cx="6886575" cy="21240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B2631-C0FD-4BE4-BF99-6F7E61D6453A}"/>
              </a:ext>
            </a:extLst>
          </p:cNvPr>
          <p:cNvSpPr txBox="1"/>
          <p:nvPr/>
        </p:nvSpPr>
        <p:spPr>
          <a:xfrm>
            <a:off x="2915816" y="2276872"/>
            <a:ext cx="4320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808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머신러닝에는</a:t>
            </a:r>
            <a:r>
              <a:rPr lang="ko-KR" altLang="en-US" dirty="0"/>
              <a:t> 항상 훈련 데이터와 테스트 데이터가 있어야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D21421-1C9D-4DD7-9357-40CBE949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47925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2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DEC-CC8F-1159-90FF-421B99B4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기계학습과 전통적인 프로그래밍과의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2D35-36B5-FFF4-6824-89630023BD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컴퓨터는 인간의 문제들을 해결하기 위하여 사용된다</a:t>
            </a:r>
            <a:r>
              <a:rPr lang="en-US" altLang="ko-KR" dirty="0"/>
              <a:t>. </a:t>
            </a:r>
            <a:r>
              <a:rPr lang="ko-KR" altLang="en-US" dirty="0"/>
              <a:t>전통적인 접근 방식은 원하는 절차를 ‘</a:t>
            </a:r>
            <a:r>
              <a:rPr lang="ko-KR" altLang="en-US" dirty="0" err="1"/>
              <a:t>프로그래밍’하는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  <a:r>
              <a:rPr lang="ko-KR" altLang="en-US" dirty="0"/>
              <a:t>이것을 명시적인 프로그래밍</a:t>
            </a:r>
            <a:r>
              <a:rPr lang="en-US" altLang="ko-KR" dirty="0"/>
              <a:t>(explicit programming)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강아지와 고양이를 구별하는 문제를 생각해 보자</a:t>
            </a:r>
            <a:r>
              <a:rPr lang="en-US" altLang="ko-KR" dirty="0"/>
              <a:t>. </a:t>
            </a:r>
            <a:r>
              <a:rPr lang="ko-KR" altLang="en-US" dirty="0"/>
              <a:t>인간에게는 너무 쉬운 작업이지만 알고리즘으로 구성하기가 매우 어렵다</a:t>
            </a:r>
            <a:r>
              <a:rPr lang="en-US" altLang="ko-KR" dirty="0"/>
              <a:t>. </a:t>
            </a:r>
            <a:r>
              <a:rPr lang="ko-KR" altLang="en-US" dirty="0"/>
              <a:t>어떻게 해야 할까</a:t>
            </a:r>
            <a:r>
              <a:rPr lang="en-US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0FDD3E-A49F-ADEA-C7E1-04EF5831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717032"/>
            <a:ext cx="6134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5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훈련 단계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437D8-6D1C-4D45-9454-DF93A0A0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47875"/>
            <a:ext cx="76771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테스트 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EC89D-F030-4910-9DC5-A0AB5C14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7000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6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단계는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선택하는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연구자들이 수년에 걸쳐 만든 많은 모델이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우리의 경우에는 색상과 </a:t>
            </a:r>
            <a:r>
              <a:rPr lang="ko-KR" altLang="en-US" dirty="0" err="1"/>
              <a:t>산성도라는</a:t>
            </a:r>
            <a:r>
              <a:rPr lang="ko-KR" altLang="en-US" dirty="0"/>
              <a:t> 두 가지 특성만 있으므로 매우 간단한 선형 모델을 사용하자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EF369-5238-4F4F-AA92-3E38EDC54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1"/>
          <a:stretch/>
        </p:blipFill>
        <p:spPr>
          <a:xfrm>
            <a:off x="1979712" y="3093682"/>
            <a:ext cx="4883235" cy="30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8C916-DBCA-46A3-89F7-8C1E7127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모델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3B16A6-D8E3-4DC9-B782-27B00AB257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400300"/>
            <a:ext cx="6932315" cy="2585796"/>
          </a:xfrm>
        </p:spPr>
      </p:pic>
    </p:spTree>
    <p:extLst>
      <p:ext uri="{BB962C8B-B14F-4D97-AF65-F5344CB8AC3E}">
        <p14:creationId xmlns:p14="http://schemas.microsoft.com/office/powerpoint/2010/main" val="179479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맨 처음에는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임의의 값을 초기화하고 </a:t>
            </a:r>
            <a:r>
              <a:rPr lang="ko-KR" altLang="en-US" dirty="0" err="1"/>
              <a:t>입력값으로</a:t>
            </a:r>
            <a:r>
              <a:rPr lang="ko-KR" altLang="en-US" dirty="0"/>
              <a:t> 출력을 예측해본다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출력값을</a:t>
            </a:r>
            <a:r>
              <a:rPr lang="ko-KR" altLang="en-US" dirty="0"/>
              <a:t> 정확한 값과 비교하여 더 정확한 예측을 갖도록 </a:t>
            </a:r>
            <a:r>
              <a:rPr lang="en-US" altLang="ko-KR" dirty="0"/>
              <a:t>W </a:t>
            </a:r>
            <a:r>
              <a:rPr lang="ko-KR" altLang="en-US" dirty="0"/>
              <a:t>및 </a:t>
            </a:r>
            <a:r>
              <a:rPr lang="en-US" altLang="ko-KR" dirty="0"/>
              <a:t>b</a:t>
            </a:r>
            <a:r>
              <a:rPr lang="ko-KR" altLang="en-US" dirty="0"/>
              <a:t>의 값을 조정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D50050-B451-4F1B-A0CD-CAA8E39B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4" y="3573016"/>
            <a:ext cx="691569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학습이 완료되면 모델을 평가하여 모델이 좋은지 나쁜지를 확인해야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테스트 데이터 사용</a:t>
            </a:r>
            <a:endParaRPr lang="en-US" altLang="ko-KR" dirty="0"/>
          </a:p>
          <a:p>
            <a:r>
              <a:rPr lang="ko-KR" altLang="en-US" dirty="0"/>
              <a:t>일반적인 훈련 데이터와 테스트 데이터의 비율은 </a:t>
            </a:r>
            <a:r>
              <a:rPr lang="en-US" altLang="ko-KR" dirty="0"/>
              <a:t>80:20 </a:t>
            </a:r>
            <a:r>
              <a:rPr lang="ko-KR" altLang="en-US" dirty="0"/>
              <a:t>또는 </a:t>
            </a:r>
            <a:r>
              <a:rPr lang="en-US" altLang="ko-KR" dirty="0"/>
              <a:t>70:30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28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단계에서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시스템은 우리의 질문에 답한다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색상이 </a:t>
            </a:r>
            <a:r>
              <a:rPr lang="en-US" altLang="ko-KR" dirty="0"/>
              <a:t>600nm</a:t>
            </a:r>
            <a:r>
              <a:rPr lang="ko-KR" altLang="en-US" dirty="0"/>
              <a:t>이고 산성도가 </a:t>
            </a:r>
            <a:r>
              <a:rPr lang="en-US" altLang="ko-KR" dirty="0"/>
              <a:t>1.5</a:t>
            </a:r>
            <a:r>
              <a:rPr lang="ko-KR" altLang="en-US" dirty="0"/>
              <a:t>인 음료가 무엇인지를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시스템에 물어볼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시스템은 훈련된 대로 색상과 산성도를 고려하여 주어진 음료가 콜라인지 주스인지 예측할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155AF-307B-DF0A-35D7-44A40DE7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573016"/>
            <a:ext cx="335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6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11EB-2FE3-41D5-BCBC-7C99D6CA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알고리즘의 성능평가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D982C-CC52-456C-876A-A2FA90CD2D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정확도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혼동행렬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BA91F-E89B-4027-A3DA-8EA7F4DF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93" y="1916832"/>
            <a:ext cx="4122812" cy="7190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350DC-2F6A-D86D-8749-CCB7DEA8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198505"/>
            <a:ext cx="3067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30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B372-A512-4D3B-94E8-54E4EF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5C3EB-C936-40C5-B264-773771E317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긍정을 긍정으로 올바르게 예측하면 </a:t>
            </a:r>
            <a:r>
              <a:rPr lang="en-US" altLang="ko-KR" dirty="0"/>
              <a:t>TP(True Positive)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True</a:t>
            </a:r>
            <a:r>
              <a:rPr lang="ko-KR" altLang="en-US" dirty="0"/>
              <a:t>가 붙으면 예측과 실제가 같다는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긍정을 부정으로 잘못 예측하면 </a:t>
            </a:r>
            <a:r>
              <a:rPr lang="en-US" altLang="ko-KR" dirty="0"/>
              <a:t>FN(False </a:t>
            </a:r>
            <a:r>
              <a:rPr lang="en-US" altLang="ko-KR" dirty="0" err="1"/>
              <a:t>Nagative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False</a:t>
            </a:r>
            <a:r>
              <a:rPr lang="ko-KR" altLang="en-US" dirty="0"/>
              <a:t>가 붙으면 예측과 실제가 틀리다는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부정을 긍정으로 잘못 예측하면 </a:t>
            </a:r>
            <a:r>
              <a:rPr lang="en-US" altLang="ko-KR" dirty="0"/>
              <a:t>FP(False Positive)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부정을 부정으로 올바르게 예측하면 </a:t>
            </a:r>
            <a:r>
              <a:rPr lang="en-US" altLang="ko-KR" dirty="0"/>
              <a:t>TN(True </a:t>
            </a:r>
            <a:r>
              <a:rPr lang="en-US" altLang="ko-KR" dirty="0" err="1"/>
              <a:t>Nagative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6C6C7-D9FD-483B-8B2C-EA25711B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73" y="4429567"/>
            <a:ext cx="54673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머신 러닝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7380312" cy="35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DEC-CC8F-1159-90FF-421B99B4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기계학습과 전통적인 프로그래밍과의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2D35-36B5-FFF4-6824-89630023BD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 문제를 기계학습으로 접근한다면 어떻게 될까</a:t>
            </a:r>
            <a:r>
              <a:rPr lang="en-US" altLang="ko-KR" sz="1800" b="0" i="0" u="none" strike="noStrike" baseline="0" dirty="0">
                <a:latin typeface="YDVYMjOStd12"/>
              </a:rPr>
              <a:t>? </a:t>
            </a:r>
            <a:r>
              <a:rPr lang="ko-KR" altLang="en-US" sz="1800" b="0" i="0" u="none" strike="noStrike" baseline="0" dirty="0">
                <a:latin typeface="YDVYMjOStd12"/>
              </a:rPr>
              <a:t>우리는 강아지를 인식하는 프로그램을 </a:t>
            </a:r>
            <a:r>
              <a:rPr lang="ko-KR" altLang="en-US" sz="1800" b="0" i="0" u="none" strike="noStrike" baseline="0" dirty="0" err="1">
                <a:latin typeface="YDVYMjOStd12"/>
              </a:rPr>
              <a:t>작성하지않는다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단순히 많은 수의 사진을 기계학습 시스템에 제공하고 어떤 사진이 강아지인지만 알려주면 된다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92F374-1A00-21A2-B67F-F3D91CBC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16147"/>
            <a:ext cx="6508775" cy="25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9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머신 러닝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1" y="2492896"/>
            <a:ext cx="8055052" cy="37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46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러닝은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이들 분야들은 살펴보면 복잡한 데이터들이 있고</a:t>
            </a:r>
            <a:r>
              <a:rPr lang="en-US" altLang="ko-KR" dirty="0"/>
              <a:t>, </a:t>
            </a:r>
            <a:r>
              <a:rPr lang="ko-KR" altLang="en-US" dirty="0"/>
              <a:t>이들 데이터에 기반하여 결정을 내려야 하는 분야이다</a:t>
            </a:r>
            <a:r>
              <a:rPr lang="en-US" altLang="ko-KR" dirty="0"/>
              <a:t>. </a:t>
            </a:r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영상 인식</a:t>
            </a:r>
            <a:r>
              <a:rPr lang="en-US" altLang="ko-KR" dirty="0"/>
              <a:t>, </a:t>
            </a:r>
            <a:r>
              <a:rPr lang="ko-KR" altLang="en-US" dirty="0"/>
              <a:t>음성 인식처럼 프로그램으로 작성하기에는 규칙과 공식이 너무 복잡할 때</a:t>
            </a:r>
          </a:p>
          <a:p>
            <a:pPr lvl="1" fontAlgn="base"/>
            <a:r>
              <a:rPr lang="ko-KR" altLang="en-US" dirty="0"/>
              <a:t>주식 거래나 에너지 수요 예측</a:t>
            </a:r>
            <a:r>
              <a:rPr lang="en-US" altLang="ko-KR" dirty="0"/>
              <a:t>, </a:t>
            </a:r>
            <a:r>
              <a:rPr lang="ko-KR" altLang="en-US" dirty="0"/>
              <a:t>쇼핑 추세 예측의 경우처럼 데이터 특징이 계속 바뀌고 프로그램을 계속해서 변경해야 하는 상황일 때</a:t>
            </a:r>
          </a:p>
          <a:p>
            <a:pPr lvl="1" fontAlgn="base"/>
            <a:r>
              <a:rPr lang="ko-KR" altLang="en-US" dirty="0"/>
              <a:t>구매자가 클릭할 확률이 가장 높은 광고가 무엇인지를 알아내는 시스템</a:t>
            </a:r>
          </a:p>
          <a:p>
            <a:pPr lvl="1" fontAlgn="base"/>
            <a:r>
              <a:rPr lang="ko-KR" altLang="en-US" dirty="0" err="1"/>
              <a:t>넷플릭스에서</a:t>
            </a:r>
            <a:r>
              <a:rPr lang="ko-KR" altLang="en-US" dirty="0"/>
              <a:t> 비디오 추천 시스템</a:t>
            </a:r>
          </a:p>
          <a:p>
            <a:pPr lvl="1" fontAlgn="base"/>
            <a:r>
              <a:rPr lang="ko-KR" altLang="en-US" dirty="0"/>
              <a:t>자율 </a:t>
            </a:r>
            <a:r>
              <a:rPr lang="ko-KR" altLang="en-US" dirty="0" err="1"/>
              <a:t>주행자동차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35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E9CAA-24EE-2F33-A910-A46793A0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용도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839ED-8138-2D86-FDA4-DA98A109BD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기계학습은 문제에서 나타날 수 있는 경우의 수가 너무 많아서 명시적 알고리즘을 설계하고 프로그래밍하는 것이 어렵거나 불가능한 경우에 주로 사용된다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A184F2-2AB1-EBDE-0A49-76D937CC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52700"/>
            <a:ext cx="59245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36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머신 러닝의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첫 번째는 프로그래밍 시간을 줄일 수 있다는 점이다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맞춤법 오류를 수정하는 프로그램을 개발한다고 하자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많은 맞춤법 규칙을 이용하여 작성할 수 있다</a:t>
            </a:r>
            <a:r>
              <a:rPr lang="en-US" altLang="ko-KR" dirty="0"/>
              <a:t>. -&gt; </a:t>
            </a:r>
            <a:r>
              <a:rPr lang="ko-KR" altLang="en-US" dirty="0"/>
              <a:t>상당한 시간이 필요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머신 러닝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많은 예제만 있다면 학습시켜서 빠른 시간 안에 </a:t>
            </a:r>
            <a:r>
              <a:rPr lang="ko-KR" altLang="en-US" dirty="0" err="1">
                <a:solidFill>
                  <a:srgbClr val="FF0000"/>
                </a:solidFill>
              </a:rPr>
              <a:t>신뢰성있는</a:t>
            </a:r>
            <a:r>
              <a:rPr lang="ko-KR" altLang="en-US" dirty="0">
                <a:solidFill>
                  <a:srgbClr val="FF0000"/>
                </a:solidFill>
              </a:rPr>
              <a:t> 프로그램을 완성할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848100"/>
            <a:ext cx="3316199" cy="27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머신 러닝의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두 번째로 맞춤형 제품을 쉽게 개발할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여러분이 한국어 맞춤법 수정 프로그램이 작성하여 가지고 있다고 하자</a:t>
            </a:r>
            <a:r>
              <a:rPr lang="en-US" altLang="ko-KR" dirty="0"/>
              <a:t>. </a:t>
            </a:r>
            <a:r>
              <a:rPr lang="ko-KR" altLang="en-US" dirty="0"/>
              <a:t>제품이 성공적이어서 </a:t>
            </a:r>
            <a:r>
              <a:rPr lang="en-US" altLang="ko-KR" dirty="0"/>
              <a:t>30</a:t>
            </a:r>
            <a:r>
              <a:rPr lang="ko-KR" altLang="en-US" dirty="0"/>
              <a:t>개국 언어 버전으로 확장하려고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각 언어마다 새로 작성하려면 수년 이상의 엄청난 시간이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머신 러닝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너무나도 쉽다 예제만 있으면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869160"/>
            <a:ext cx="5472608" cy="8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머신 러닝의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세 번째로 머신 러닝은 프로그래머로 시도할 알고리즘이 떠오르지 않는 문제들을 해결할 수도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컴퓨터가 사람의 얼굴을 인식하는 프로그램을 작성</a:t>
            </a:r>
            <a:endParaRPr lang="en-US" altLang="ko-KR" dirty="0"/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이런 문제를 작성하려면 컴퓨터 시각 분야의 수많은 지식과 경험이 필요한 작업이다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머신 러닝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프로그램에 수많은 예제만 보여주기만 하면 문제가 해결된다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편리하지 않은가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12" y="4297636"/>
            <a:ext cx="3419872" cy="21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3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머신 러닝</a:t>
            </a:r>
            <a:r>
              <a:rPr lang="en-US" altLang="ko-KR" dirty="0"/>
              <a:t>(machine learning)</a:t>
            </a:r>
            <a:r>
              <a:rPr lang="ko-KR" altLang="en-US" dirty="0"/>
              <a:t>은 인공지능의 한 분야로</a:t>
            </a:r>
            <a:r>
              <a:rPr lang="en-US" altLang="ko-KR" dirty="0"/>
              <a:t>, </a:t>
            </a:r>
            <a:r>
              <a:rPr lang="ko-KR" altLang="en-US" dirty="0"/>
              <a:t>컴퓨터에 학습 기능을 부여하기 위한 연구 분야이다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/>
              <a:t>머신 러닝은 “</a:t>
            </a:r>
            <a:r>
              <a:rPr lang="ko-KR" altLang="en-US" dirty="0" err="1"/>
              <a:t>교사”의</a:t>
            </a:r>
            <a:r>
              <a:rPr lang="ko-KR" altLang="en-US" dirty="0"/>
              <a:t> 존재 여부에 따라 크게 지도 학습과 비지도 학습으로 나누어진다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ko-KR" altLang="en-US" dirty="0" err="1"/>
              <a:t>강화학습도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지도 학습은 크게 회귀와 분류로 나눌 수 있다</a:t>
            </a:r>
            <a:r>
              <a:rPr lang="en-US" altLang="ko-KR" dirty="0"/>
              <a:t>. </a:t>
            </a:r>
            <a:r>
              <a:rPr lang="ko-KR" altLang="en-US" dirty="0"/>
              <a:t>회귀는 주어진 입력</a:t>
            </a:r>
            <a:r>
              <a:rPr lang="en-US" altLang="ko-KR" dirty="0"/>
              <a:t>-</a:t>
            </a:r>
            <a:r>
              <a:rPr lang="ko-KR" altLang="en-US" dirty="0"/>
              <a:t>출력 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</a:t>
            </a:r>
            <a:r>
              <a:rPr lang="en-US" altLang="ko-KR" dirty="0"/>
              <a:t>, </a:t>
            </a:r>
            <a:r>
              <a:rPr lang="ko-KR" altLang="en-US" dirty="0"/>
              <a:t>합리적인 </a:t>
            </a:r>
            <a:r>
              <a:rPr lang="ko-KR" altLang="en-US" dirty="0" err="1"/>
              <a:t>출력값을</a:t>
            </a:r>
            <a:r>
              <a:rPr lang="ko-KR" altLang="en-US" dirty="0"/>
              <a:t> 예측하는 것이다</a:t>
            </a:r>
            <a:r>
              <a:rPr lang="en-US" altLang="ko-KR" dirty="0"/>
              <a:t>. </a:t>
            </a:r>
            <a:r>
              <a:rPr lang="ko-KR" altLang="en-US" dirty="0"/>
              <a:t>분류</a:t>
            </a:r>
            <a:r>
              <a:rPr lang="en-US" altLang="ko-KR" dirty="0"/>
              <a:t>(classification): </a:t>
            </a:r>
            <a:r>
              <a:rPr lang="ko-KR" altLang="en-US" dirty="0"/>
              <a:t>입력을 두 개 이상의 유형으로 분할하는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비지도 학습은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비지도 학습에서는 데이터들의 상관도를 분석하여 유사한 데이터들을 모으게 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강화 학습에서는 컴퓨터가 어떤 행동을 취할 때마다 외부에서 처벌이나 보상이 주어진다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2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DEC-CC8F-1159-90FF-421B99B4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기계학습과 전통적인 프로그래밍과의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2D35-36B5-FFF4-6824-89630023BD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전통적인 프로그래밍에서는 개발자가 구체적인 프로그램 코드를 작성하여야 한다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하지만 기계학습에서는 데이터만 제공하면 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44122-792E-B3C5-0F8A-DC8324BB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79971"/>
            <a:ext cx="6912768" cy="18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머신 러닝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b="7521"/>
          <a:stretch/>
        </p:blipFill>
        <p:spPr>
          <a:xfrm>
            <a:off x="1115616" y="2060848"/>
            <a:ext cx="6641232" cy="3477025"/>
          </a:xfrm>
        </p:spPr>
      </p:pic>
    </p:spTree>
    <p:extLst>
      <p:ext uri="{BB962C8B-B14F-4D97-AF65-F5344CB8AC3E}">
        <p14:creationId xmlns:p14="http://schemas.microsoft.com/office/powerpoint/2010/main" val="66724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역사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28412"/>
            <a:ext cx="8153400" cy="4439376"/>
          </a:xfrm>
        </p:spPr>
      </p:pic>
    </p:spTree>
    <p:extLst>
      <p:ext uri="{BB962C8B-B14F-4D97-AF65-F5344CB8AC3E}">
        <p14:creationId xmlns:p14="http://schemas.microsoft.com/office/powerpoint/2010/main" val="109726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종류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00198"/>
            <a:ext cx="6399798" cy="5223843"/>
          </a:xfrm>
        </p:spPr>
      </p:pic>
      <p:sp>
        <p:nvSpPr>
          <p:cNvPr id="5" name="타원형 설명선 4"/>
          <p:cNvSpPr/>
          <p:nvPr/>
        </p:nvSpPr>
        <p:spPr>
          <a:xfrm>
            <a:off x="0" y="2852936"/>
            <a:ext cx="2376264" cy="151216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신경망은 모든 기계학습  분야에서 사용될 수 있습니다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5104"/>
            <a:ext cx="1678648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9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2775</TotalTime>
  <Words>1657</Words>
  <Application>Microsoft Office PowerPoint</Application>
  <PresentationFormat>화면 슬라이드 쇼(4:3)</PresentationFormat>
  <Paragraphs>170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SandSm</vt:lpstr>
      <vt:lpstr>YDVYMjOStd12</vt:lpstr>
      <vt:lpstr>굴림</vt:lpstr>
      <vt:lpstr>맑은 고딕</vt:lpstr>
      <vt:lpstr>Arial</vt:lpstr>
      <vt:lpstr>Trebuchet MS</vt:lpstr>
      <vt:lpstr>Tw Cen MT</vt:lpstr>
      <vt:lpstr>Wingdings</vt:lpstr>
      <vt:lpstr>Wingdings 2</vt:lpstr>
      <vt:lpstr>가을</vt:lpstr>
      <vt:lpstr>제9장 기계학습의 소개</vt:lpstr>
      <vt:lpstr>학습 목표</vt:lpstr>
      <vt:lpstr>머신 러닝이란?</vt:lpstr>
      <vt:lpstr>기계학습과 전통적인 프로그래밍과의 차이점</vt:lpstr>
      <vt:lpstr>기계학습과 전통적인 프로그래밍과의 차이점</vt:lpstr>
      <vt:lpstr>기계학습과 전통적인 프로그래밍과의 차이점</vt:lpstr>
      <vt:lpstr>인공지능, 머신 러닝, 딥러닝</vt:lpstr>
      <vt:lpstr>머신 러닝의 역사</vt:lpstr>
      <vt:lpstr>머신 러닝의 종류</vt:lpstr>
      <vt:lpstr>머신 러닝</vt:lpstr>
      <vt:lpstr>특징(features)</vt:lpstr>
      <vt:lpstr>레이블과 샘플</vt:lpstr>
      <vt:lpstr>학습 데이터와 테스트 데이터</vt:lpstr>
      <vt:lpstr>학습과 예측</vt:lpstr>
      <vt:lpstr>지도 학습</vt:lpstr>
      <vt:lpstr>지도 학습</vt:lpstr>
      <vt:lpstr>회귀</vt:lpstr>
      <vt:lpstr>회귀의 예</vt:lpstr>
      <vt:lpstr>데이터가 더 많이 수집되면</vt:lpstr>
      <vt:lpstr>지도 학습</vt:lpstr>
      <vt:lpstr>분류 </vt:lpstr>
      <vt:lpstr>분류의 예</vt:lpstr>
      <vt:lpstr>분류</vt:lpstr>
      <vt:lpstr>분류</vt:lpstr>
      <vt:lpstr>분류</vt:lpstr>
      <vt:lpstr>Lab: 티처블 머신 이용하여 머신러닝 체험하기</vt:lpstr>
      <vt:lpstr>Lab: 티처블 머신 이용하여 머신러닝 체험하기</vt:lpstr>
      <vt:lpstr>Lab: 티처블 머신 이용하여 머신러닝 체험하기</vt:lpstr>
      <vt:lpstr>비지도 학습</vt:lpstr>
      <vt:lpstr>비지도 학습</vt:lpstr>
      <vt:lpstr>강화 학습</vt:lpstr>
      <vt:lpstr>강화 학습</vt:lpstr>
      <vt:lpstr>강화 학습의 어려운 점</vt:lpstr>
      <vt:lpstr>머신 러닝의 과정</vt:lpstr>
      <vt:lpstr>머신러닝의 예</vt:lpstr>
      <vt:lpstr>어떤 특징?</vt:lpstr>
      <vt:lpstr>데이터 수집</vt:lpstr>
      <vt:lpstr>훈련 데이터의 구조</vt:lpstr>
      <vt:lpstr>학습 데이터와 테스트 데이터</vt:lpstr>
      <vt:lpstr>훈련 단계</vt:lpstr>
      <vt:lpstr>테스트 단계</vt:lpstr>
      <vt:lpstr>모델 선택</vt:lpstr>
      <vt:lpstr>선형 모델</vt:lpstr>
      <vt:lpstr>학습</vt:lpstr>
      <vt:lpstr>평가</vt:lpstr>
      <vt:lpstr>예측</vt:lpstr>
      <vt:lpstr>머신러닝 알고리즘의 성능평가</vt:lpstr>
      <vt:lpstr>혼동 행렬</vt:lpstr>
      <vt:lpstr>Lab: 머신 러닝 체험하기</vt:lpstr>
      <vt:lpstr>Lab: 머신 러닝 체험하기</vt:lpstr>
      <vt:lpstr>머신 러닝은 어디에 이용되는가?</vt:lpstr>
      <vt:lpstr>머신 러닝의 용도</vt:lpstr>
      <vt:lpstr>프로그래머로서 머신 러닝의 실용적인 가치</vt:lpstr>
      <vt:lpstr>프로그래머로서 머신 러닝의 실용적인 가치</vt:lpstr>
      <vt:lpstr>프로그래머로서 머신 러닝의 실용적인 가치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672</cp:revision>
  <dcterms:created xsi:type="dcterms:W3CDTF">2012-03-12T19:09:15Z</dcterms:created>
  <dcterms:modified xsi:type="dcterms:W3CDTF">2023-02-24T04:48:29Z</dcterms:modified>
</cp:coreProperties>
</file>